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1" r:id="rId2"/>
    <p:sldId id="256" r:id="rId3"/>
    <p:sldId id="265" r:id="rId4"/>
    <p:sldId id="270" r:id="rId5"/>
    <p:sldId id="268" r:id="rId6"/>
    <p:sldId id="261" r:id="rId7"/>
    <p:sldId id="264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>
        <p:scale>
          <a:sx n="100" d="100"/>
          <a:sy n="100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1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 6720,'-14'-23'2496,"10"20"-1952,-2 3-128,6 0-384,0 0-96,-3 0-1440,3 0 800,-5 3-2368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 5984,'-19'-29'2208,"19"29"-1728,0 0-128,0 0-1856,0 0 736,0 0-2784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1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3648,'-8'-12'1344,"11"9"-1024,-3 3-128,0 0 64,0 0-192,0 0-32,0 0 0,0 0-1952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10752,'0'-5'0,"5"1"-32,0 1-96,3-2 64,6-3-192,-1 1 160,5-1-736,9-4 448,2-1-1984,2 1 1280,1 0-2016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 3328,'-3'-3'1216,"6"-2"-928,-3 10-96,0-5-96,0 0-96,0 0 64,0 0-32,0 0-160,0-5 64,0 5-960,0 0 576,0 0-1504</inkml:trace>
  <inkml:trace contextRef="#ctx0" brushRef="#br0" timeOffset="1">1258 15 6656,'-18'-6'2464,"10"12"-1920,8-6-160,0 0-992,0 0 256,0 0-1120,0 0 832,0 0-1056,0 0 992,0 0-1856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 3904,'-14'-19'1440,"11"22"-1120,-2-15-96,5 12-96,0-5-128,0 5-448,5-4 256,-5 4-832,0 0 576,3-8-1408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27 123 2976,'-5'-28'1120,"5"16"-896,0-2-32,0 11 448,0-5-384,0-1 320,-3 3-320,-2-7 0,5 4-160,-5 3-352,5 0 160,0 3-832,-3-2 512,-2 5-2272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 4640,'-14'-9'1728,"14"1"-1344,0 5-96,0 3-384,0 0 0,10 3-3616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2560,'-3'0'0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1T07:40:2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5056,'-17'-12'1888,"12"7"-1472,0 2-128,5 3 64,0 0-256,0 0-736,0 0 352,-5 3-1184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2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43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9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8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8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34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22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3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51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FE8D-ACA9-4D7B-A486-B163D4229A72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C373A-3FB7-4C08-8FFA-793B9D2D26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3" Type="http://schemas.openxmlformats.org/officeDocument/2006/relationships/customXml" Target="../ink/ink1.xml"/><Relationship Id="rId21" Type="http://schemas.openxmlformats.org/officeDocument/2006/relationships/image" Target="../media/image10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9.xml"/><Relationship Id="rId2" Type="http://schemas.openxmlformats.org/officeDocument/2006/relationships/image" Target="../media/image1.jpeg"/><Relationship Id="rId16" Type="http://schemas.openxmlformats.org/officeDocument/2006/relationships/customXml" Target="../ink/ink8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8364F81-C502-4188-A2C3-76C8C5ABDC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7488" y="2477889"/>
            <a:ext cx="8295397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4、IOT行业空间，建议补充中国消费级IOT硬件数据，数据可摘录招股书P148-150</a:t>
            </a:r>
            <a:endParaRPr lang="zh-CN" altLang="zh-CN" sz="900" dirty="0"/>
          </a:p>
          <a:p>
            <a:pPr algn="just">
              <a:lnSpc>
                <a:spcPct val="100000"/>
              </a:lnSpc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5、IOT行业格局，可使用招股书上2018年Q1已连接设备数量计算分析，市场份额为截面数据，建议使用最新数、</a:t>
            </a:r>
            <a:br>
              <a:rPr lang="zh-CN" altLang="zh-CN" sz="27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zh-CN" sz="900" dirty="0"/>
          </a:p>
        </p:txBody>
      </p:sp>
    </p:spTree>
    <p:extLst>
      <p:ext uri="{BB962C8B-B14F-4D97-AF65-F5344CB8AC3E}">
        <p14:creationId xmlns:p14="http://schemas.microsoft.com/office/powerpoint/2010/main" val="278199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0A20903-13A2-442C-B957-F7E7808E8337}"/>
                  </a:ext>
                </a:extLst>
              </p14:cNvPr>
              <p14:cNvContentPartPr/>
              <p14:nvPr/>
            </p14:nvContentPartPr>
            <p14:xfrm>
              <a:off x="7651125" y="1746945"/>
              <a:ext cx="11610" cy="999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0A20903-13A2-442C-B957-F7E7808E83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2330" y="1737695"/>
                <a:ext cx="28849" cy="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BCF71F9-1051-487C-A44C-589C5AB98677}"/>
                  </a:ext>
                </a:extLst>
              </p14:cNvPr>
              <p14:cNvContentPartPr/>
              <p14:nvPr/>
            </p14:nvContentPartPr>
            <p14:xfrm>
              <a:off x="7779915" y="1761525"/>
              <a:ext cx="3240" cy="567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BCF71F9-1051-487C-A44C-589C5AB986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0915" y="1752666"/>
                <a:ext cx="20880" cy="23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2D2C3D6-F84F-406A-A726-ADA68FFD1028}"/>
                  </a:ext>
                </a:extLst>
              </p14:cNvPr>
              <p14:cNvContentPartPr/>
              <p14:nvPr/>
            </p14:nvContentPartPr>
            <p14:xfrm>
              <a:off x="6103755" y="4481235"/>
              <a:ext cx="65880" cy="3213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2D2C3D6-F84F-406A-A726-ADA68FFD10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4755" y="4472310"/>
                <a:ext cx="83520" cy="49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94501CC-2F1D-44B1-AD99-192FDCEA4942}"/>
                  </a:ext>
                </a:extLst>
              </p14:cNvPr>
              <p14:cNvContentPartPr/>
              <p14:nvPr/>
            </p14:nvContentPartPr>
            <p14:xfrm>
              <a:off x="6335415" y="4839795"/>
              <a:ext cx="452790" cy="513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94501CC-2F1D-44B1-AD99-192FDCEA49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6417" y="4831245"/>
                <a:ext cx="470426" cy="21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6635ED2-F9C6-4ECF-8062-535CC3A8ECE8}"/>
                  </a:ext>
                </a:extLst>
              </p14:cNvPr>
              <p14:cNvContentPartPr/>
              <p14:nvPr/>
            </p14:nvContentPartPr>
            <p14:xfrm>
              <a:off x="7341975" y="4835745"/>
              <a:ext cx="8100" cy="1647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6635ED2-F9C6-4ECF-8062-535CC3A8EC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33171" y="4826794"/>
                <a:ext cx="25357" cy="34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964C80-BAE1-48CF-A990-320CF87045C8}"/>
                  </a:ext>
                </a:extLst>
              </p14:cNvPr>
              <p14:cNvContentPartPr/>
              <p14:nvPr/>
            </p14:nvContentPartPr>
            <p14:xfrm>
              <a:off x="7579575" y="1731825"/>
              <a:ext cx="9990" cy="442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964C80-BAE1-48CF-A990-320CF87045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70325" y="1722825"/>
                <a:ext cx="28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A4EF350-563A-4C6F-B6C9-5A8963C07BEB}"/>
                  </a:ext>
                </a:extLst>
              </p14:cNvPr>
              <p14:cNvContentPartPr/>
              <p14:nvPr/>
            </p14:nvContentPartPr>
            <p14:xfrm>
              <a:off x="7633035" y="1697535"/>
              <a:ext cx="5130" cy="75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A4EF350-563A-4C6F-B6C9-5A8963C07B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4485" y="1688535"/>
                <a:ext cx="21888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DC712E4-B3FE-4F73-B48A-7E3BD4AC3F89}"/>
                  </a:ext>
                </a:extLst>
              </p14:cNvPr>
              <p14:cNvContentPartPr/>
              <p14:nvPr/>
            </p14:nvContentPartPr>
            <p14:xfrm>
              <a:off x="7530705" y="3512745"/>
              <a:ext cx="1350" cy="27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DC712E4-B3FE-4F73-B48A-7E3BD4AC3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2267" y="3505995"/>
                <a:ext cx="17888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4C6985D-CBA0-485D-B1A3-6D906D001936}"/>
                  </a:ext>
                </a:extLst>
              </p14:cNvPr>
              <p14:cNvContentPartPr/>
              <p14:nvPr/>
            </p14:nvContentPartPr>
            <p14:xfrm>
              <a:off x="7548255" y="3502485"/>
              <a:ext cx="11610" cy="75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4C6985D-CBA0-485D-B1A3-6D906D001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9460" y="3493485"/>
                <a:ext cx="28849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5DC7623-2AC0-43A4-8EC7-B0E292488F92}"/>
                  </a:ext>
                </a:extLst>
              </p14:cNvPr>
              <p14:cNvContentPartPr/>
              <p14:nvPr/>
            </p14:nvContentPartPr>
            <p14:xfrm>
              <a:off x="7512885" y="3589155"/>
              <a:ext cx="7020" cy="1053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5DC7623-2AC0-43A4-8EC7-B0E292488F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04110" y="3580380"/>
                <a:ext cx="24219" cy="2772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BD85883E-906E-4A7B-96E7-05EEA3C35A1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0634" y="1989396"/>
            <a:ext cx="4708490" cy="2470132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730BB21-7993-4E6C-BFF3-EF4E12B08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165539"/>
              </p:ext>
            </p:extLst>
          </p:nvPr>
        </p:nvGraphicFramePr>
        <p:xfrm>
          <a:off x="1134752" y="1417641"/>
          <a:ext cx="6103546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46">
                  <a:extLst>
                    <a:ext uri="{9D8B030D-6E8A-4147-A177-3AD203B41FA5}">
                      <a16:colId xmlns:a16="http://schemas.microsoft.com/office/drawing/2014/main" val="31031232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402496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850351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38137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0655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7534478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出货量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2015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2016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2017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2018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CAGR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15285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全球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1437.6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1468.9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1465.2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1404.9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-0.76%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14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中国大陆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429.9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467.3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444.3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397.7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-2.56%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40547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印度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102.1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113.2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124.9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137.2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10.35%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434553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渗透率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9928655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5CD81D14-A01C-492C-A235-4180BC9EE9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0532" y="3917830"/>
            <a:ext cx="6432503" cy="14636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3E50DBC-D7A4-427B-9CB0-7643C9D9BC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5461" y="4874537"/>
            <a:ext cx="2336347" cy="13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8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16DB3-6430-4FD8-9C75-954C8E04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3AE7F-3776-4728-AA05-1A62DEDE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IDC</a:t>
            </a:r>
            <a:r>
              <a:rPr lang="zh-CN" altLang="en-US" b="1" dirty="0"/>
              <a:t>发布了</a:t>
            </a:r>
            <a:r>
              <a:rPr lang="en-US" altLang="zh-CN" b="1" dirty="0"/>
              <a:t>2019</a:t>
            </a:r>
            <a:r>
              <a:rPr lang="zh-CN" altLang="en-US" b="1" dirty="0"/>
              <a:t>年全球手机市场预测报告，认为</a:t>
            </a:r>
            <a:r>
              <a:rPr lang="en-US" altLang="zh-CN" b="1" dirty="0"/>
              <a:t>2019</a:t>
            </a:r>
            <a:r>
              <a:rPr lang="zh-CN" altLang="en-US" b="1" dirty="0"/>
              <a:t>年智能手机市场将经历连续第三年的出货量下滑。 </a:t>
            </a:r>
            <a:r>
              <a:rPr lang="en-US" altLang="zh-CN" b="1" dirty="0"/>
              <a:t>DC</a:t>
            </a:r>
            <a:r>
              <a:rPr lang="zh-CN" altLang="en-US" b="1" dirty="0"/>
              <a:t>预计</a:t>
            </a:r>
            <a:r>
              <a:rPr lang="en-US" altLang="zh-CN" b="1" dirty="0"/>
              <a:t>2019</a:t>
            </a:r>
            <a:r>
              <a:rPr lang="zh-CN" altLang="en-US" b="1" dirty="0"/>
              <a:t>年全球智能手机市场出货量将下滑</a:t>
            </a:r>
            <a:r>
              <a:rPr lang="en-US" altLang="zh-CN" b="1" dirty="0"/>
              <a:t>0.8%</a:t>
            </a:r>
            <a:r>
              <a:rPr lang="zh-CN" altLang="en-US" b="1" dirty="0"/>
              <a:t>，降至</a:t>
            </a:r>
            <a:r>
              <a:rPr lang="en-US" altLang="zh-CN" b="1" dirty="0"/>
              <a:t>13.9</a:t>
            </a:r>
            <a:r>
              <a:rPr lang="zh-CN" altLang="en-US" b="1" dirty="0"/>
              <a:t>亿部。不过其后会加速增长，预计到</a:t>
            </a:r>
            <a:r>
              <a:rPr lang="en-US" altLang="zh-CN" b="1" dirty="0"/>
              <a:t>2023</a:t>
            </a:r>
            <a:r>
              <a:rPr lang="zh-CN" altLang="en-US" b="1" dirty="0"/>
              <a:t>年智能手机出货量将达到</a:t>
            </a:r>
            <a:r>
              <a:rPr lang="en-US" altLang="zh-CN" b="1" dirty="0"/>
              <a:t>15.4</a:t>
            </a:r>
            <a:r>
              <a:rPr lang="zh-CN" altLang="en-US" b="1" dirty="0"/>
              <a:t>亿部。</a:t>
            </a:r>
          </a:p>
        </p:txBody>
      </p:sp>
    </p:spTree>
    <p:extLst>
      <p:ext uri="{BB962C8B-B14F-4D97-AF65-F5344CB8AC3E}">
        <p14:creationId xmlns:p14="http://schemas.microsoft.com/office/powerpoint/2010/main" val="42192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46C4A1-D69C-43BF-A21F-417B2B54D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智能手机行业</a:t>
            </a:r>
            <a:endParaRPr lang="en-US" altLang="zh-CN" dirty="0"/>
          </a:p>
          <a:p>
            <a:r>
              <a:rPr lang="zh-CN" altLang="en-US" dirty="0"/>
              <a:t>全球、中国、印度 </a:t>
            </a:r>
            <a:endParaRPr lang="en-US" altLang="zh-CN" dirty="0"/>
          </a:p>
          <a:p>
            <a:r>
              <a:rPr lang="zh-CN" altLang="en-US" dirty="0"/>
              <a:t>市场排名、市占率</a:t>
            </a:r>
            <a:endParaRPr lang="en-US" altLang="zh-CN" dirty="0"/>
          </a:p>
          <a:p>
            <a:r>
              <a:rPr lang="en-US" altLang="zh-CN" dirty="0"/>
              <a:t>CR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IoT</a:t>
            </a:r>
            <a:r>
              <a:rPr lang="zh-CN" altLang="en-US" dirty="0"/>
              <a:t>行业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市场排名、市占率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95522-1DF1-4F63-A7F6-64E60C4C6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67" y="1723905"/>
            <a:ext cx="4632291" cy="2457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7FF594-4E9E-4A0E-A398-CEA60641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68" y="4059520"/>
            <a:ext cx="4887013" cy="25353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E3CFEA-C683-425C-9C68-68259A0B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3" y="4059520"/>
            <a:ext cx="4070320" cy="2317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C750E0-1F07-4E82-9250-80A722CA6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184" y="1169734"/>
            <a:ext cx="4864064" cy="25590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C4B4E1-9B47-4587-B80F-70817D43C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880" y="3841627"/>
            <a:ext cx="4673565" cy="17843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4CF491E-6F83-4911-949E-1D2CD408CCFF}"/>
              </a:ext>
            </a:extLst>
          </p:cNvPr>
          <p:cNvSpPr/>
          <p:nvPr/>
        </p:nvSpPr>
        <p:spPr>
          <a:xfrm>
            <a:off x="3886068" y="1182066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/>
              <a:t>017</a:t>
            </a:r>
            <a:r>
              <a:rPr lang="zh-CN" altLang="en-US" sz="1350" dirty="0"/>
              <a:t>年按连接数量计算，消费级</a:t>
            </a:r>
            <a:r>
              <a:rPr lang="en-US" altLang="zh-CN" sz="1350" dirty="0"/>
              <a:t>IoT</a:t>
            </a:r>
            <a:r>
              <a:rPr lang="zh-CN" altLang="en-US" sz="1350" dirty="0"/>
              <a:t>硬件全球市场份额小米占比为</a:t>
            </a:r>
            <a:r>
              <a:rPr lang="en-US" altLang="zh-CN" sz="1350" dirty="0"/>
              <a:t>1.7%</a:t>
            </a:r>
            <a:r>
              <a:rPr lang="zh-CN" altLang="en-US" sz="1350" dirty="0"/>
              <a:t>，其后是苹果</a:t>
            </a:r>
            <a:r>
              <a:rPr lang="en-US" altLang="zh-CN" sz="1350" dirty="0"/>
              <a:t>0.9%</a:t>
            </a:r>
            <a:r>
              <a:rPr lang="zh-CN" altLang="en-US" sz="1350" dirty="0"/>
              <a:t>，亚马逊</a:t>
            </a:r>
            <a:r>
              <a:rPr lang="en-US" altLang="zh-CN" sz="1350" dirty="0"/>
              <a:t>0.9%</a:t>
            </a:r>
            <a:r>
              <a:rPr lang="zh-CN" altLang="en-US" sz="1350" dirty="0"/>
              <a:t>，三星</a:t>
            </a:r>
            <a:r>
              <a:rPr lang="en-US" altLang="zh-CN" sz="1350" dirty="0"/>
              <a:t>0.7%</a:t>
            </a:r>
            <a:r>
              <a:rPr lang="zh-CN" altLang="en-US" sz="1350" dirty="0"/>
              <a:t>和谷歌</a:t>
            </a:r>
            <a:r>
              <a:rPr lang="en-US" altLang="zh-CN" sz="1350" dirty="0"/>
              <a:t>0.6%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5246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86E572-8671-46E0-A52A-E3002764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70" y="2161936"/>
            <a:ext cx="6365828" cy="1438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2E87B8-BBEC-4257-A2B7-79CB6FAC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31" y="924166"/>
            <a:ext cx="6353128" cy="153668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DFF03C-A6C2-4EFD-9A3F-1BD9FE056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40946"/>
              </p:ext>
            </p:extLst>
          </p:nvPr>
        </p:nvGraphicFramePr>
        <p:xfrm>
          <a:off x="1149285" y="3730134"/>
          <a:ext cx="6740951" cy="1489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90">
                  <a:extLst>
                    <a:ext uri="{9D8B030D-6E8A-4147-A177-3AD203B41FA5}">
                      <a16:colId xmlns:a16="http://schemas.microsoft.com/office/drawing/2014/main" val="4170721616"/>
                    </a:ext>
                  </a:extLst>
                </a:gridCol>
                <a:gridCol w="1348190">
                  <a:extLst>
                    <a:ext uri="{9D8B030D-6E8A-4147-A177-3AD203B41FA5}">
                      <a16:colId xmlns:a16="http://schemas.microsoft.com/office/drawing/2014/main" val="1071321799"/>
                    </a:ext>
                  </a:extLst>
                </a:gridCol>
                <a:gridCol w="1348190">
                  <a:extLst>
                    <a:ext uri="{9D8B030D-6E8A-4147-A177-3AD203B41FA5}">
                      <a16:colId xmlns:a16="http://schemas.microsoft.com/office/drawing/2014/main" val="4290462733"/>
                    </a:ext>
                  </a:extLst>
                </a:gridCol>
                <a:gridCol w="1348190">
                  <a:extLst>
                    <a:ext uri="{9D8B030D-6E8A-4147-A177-3AD203B41FA5}">
                      <a16:colId xmlns:a16="http://schemas.microsoft.com/office/drawing/2014/main" val="726854022"/>
                    </a:ext>
                  </a:extLst>
                </a:gridCol>
                <a:gridCol w="986386">
                  <a:extLst>
                    <a:ext uri="{9D8B030D-6E8A-4147-A177-3AD203B41FA5}">
                      <a16:colId xmlns:a16="http://schemas.microsoft.com/office/drawing/2014/main" val="3012009293"/>
                    </a:ext>
                  </a:extLst>
                </a:gridCol>
                <a:gridCol w="361805">
                  <a:extLst>
                    <a:ext uri="{9D8B030D-6E8A-4147-A177-3AD203B41FA5}">
                      <a16:colId xmlns:a16="http://schemas.microsoft.com/office/drawing/2014/main" val="596772000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全球、十亿美元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2015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2016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2017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2018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CAGR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35838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智能家居设备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181.7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225.3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293.2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76522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穿戴设备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12.4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18.3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693154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其他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112.2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135.1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174.5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80315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总计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306.3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375.3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485.9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669.2</a:t>
                      </a:r>
                      <a:endParaRPr lang="zh-CN" alt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360140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E970CB1-B258-458B-816E-2DF621C7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7" y="6993207"/>
            <a:ext cx="3794097" cy="25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4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30228" y="1152546"/>
            <a:ext cx="7142813" cy="2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7"/>
              </a:lnSpc>
            </a:pPr>
            <a:r>
              <a:rPr sz="2100" b="1" dirty="0" err="1">
                <a:solidFill>
                  <a:srgbClr val="000000"/>
                </a:solidFill>
                <a:latin typeface="DengXian"/>
                <a:cs typeface="DengXian"/>
              </a:rPr>
              <a:t>十亿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手机出货量</a:t>
            </a:r>
            <a:r>
              <a:rPr sz="2100" b="1" dirty="0" err="1">
                <a:solidFill>
                  <a:srgbClr val="000000"/>
                </a:solidFill>
                <a:latin typeface="DengXian"/>
                <a:cs typeface="DengXian"/>
              </a:rPr>
              <a:t>行业线上渗透率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高</a:t>
            </a:r>
            <a:r>
              <a:rPr sz="2100" b="1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sz="2100" b="1" dirty="0" err="1">
                <a:solidFill>
                  <a:srgbClr val="000000"/>
                </a:solidFill>
                <a:latin typeface="DengXian"/>
                <a:cs typeface="DengXian"/>
              </a:rPr>
              <a:t>未来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尚存较大</a:t>
            </a:r>
            <a:r>
              <a:rPr sz="2100" b="1" dirty="0" err="1">
                <a:solidFill>
                  <a:srgbClr val="000000"/>
                </a:solidFill>
                <a:latin typeface="DengXian"/>
                <a:cs typeface="DengXian"/>
              </a:rPr>
              <a:t>增长空间</a:t>
            </a:r>
            <a:endParaRPr sz="2100" b="1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0228" y="1581490"/>
            <a:ext cx="6915913" cy="42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8"/>
              </a:lnSpc>
            </a:pP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全球和中国市场手机出货量减少，印度手机出货量高速增长</a:t>
            </a:r>
            <a:r>
              <a:rPr sz="1050" b="1" dirty="0">
                <a:solidFill>
                  <a:srgbClr val="000000"/>
                </a:solidFill>
                <a:latin typeface="DengXian"/>
                <a:cs typeface="DengXian"/>
              </a:rPr>
              <a:t>。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全球和中国手机出货量截至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2018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年总数为</a:t>
            </a:r>
            <a:r>
              <a:rPr lang="en-US" altLang="zh-CN" sz="1050" dirty="0"/>
              <a:t>1404.9</a:t>
            </a:r>
            <a:r>
              <a:rPr lang="zh-CN" altLang="en-US" sz="1050" dirty="0"/>
              <a:t>及</a:t>
            </a:r>
            <a:r>
              <a:rPr lang="en-US" altLang="zh-CN" sz="1050" dirty="0"/>
              <a:t>397.7</a:t>
            </a:r>
            <a:r>
              <a:rPr lang="zh-CN" altLang="en-US" sz="1050" dirty="0"/>
              <a:t>百万台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，过去三年出现了</a:t>
            </a:r>
            <a:r>
              <a:rPr lang="en-US" altLang="zh-CN" sz="1050" dirty="0">
                <a:solidFill>
                  <a:schemeClr val="dk1"/>
                </a:solidFill>
              </a:rPr>
              <a:t>-0.76%</a:t>
            </a:r>
            <a:r>
              <a:rPr lang="zh-CN" altLang="en-US" sz="1050" dirty="0"/>
              <a:t>及</a:t>
            </a:r>
            <a:r>
              <a:rPr lang="en-US" altLang="zh-CN" sz="1050" dirty="0">
                <a:solidFill>
                  <a:schemeClr val="dk1"/>
                </a:solidFill>
              </a:rPr>
              <a:t>-2.56%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的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CAGR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，出货量缓慢减少。但印度市场出货量截至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2018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年总数为</a:t>
            </a:r>
            <a:r>
              <a:rPr lang="en-US" altLang="zh-CN" sz="1050" dirty="0"/>
              <a:t>1404.9</a:t>
            </a:r>
            <a:r>
              <a:rPr lang="zh-CN" altLang="en-US" sz="1050" dirty="0"/>
              <a:t>及</a:t>
            </a:r>
            <a:r>
              <a:rPr lang="en-US" altLang="zh-CN" sz="1050" dirty="0"/>
              <a:t>397.7</a:t>
            </a:r>
            <a:r>
              <a:rPr lang="zh-CN" altLang="en-US" sz="1050" dirty="0"/>
              <a:t>百万台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，过去三年实现了</a:t>
            </a:r>
            <a:r>
              <a:rPr lang="en-US" altLang="zh-CN" sz="1050" dirty="0">
                <a:solidFill>
                  <a:schemeClr val="dk1"/>
                </a:solidFill>
              </a:rPr>
              <a:t>10.35%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的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CAGR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，增长迅猛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0228" y="2161662"/>
            <a:ext cx="6935608" cy="42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8"/>
              </a:lnSpc>
            </a:pP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以印度为代表的新兴市场渗透率低，未来市场空间广阔，成熟市场目前出现瓶颈</a:t>
            </a:r>
            <a:r>
              <a:rPr sz="1050" b="1" dirty="0">
                <a:solidFill>
                  <a:srgbClr val="000000"/>
                </a:solidFill>
                <a:latin typeface="DengXian"/>
                <a:cs typeface="DengXian"/>
              </a:rPr>
              <a:t>。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智能手机设备总数量有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201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52871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百万部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，线上渗透率为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39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%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增长到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201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7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年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的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3665.7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百万部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，线上渗透率增长到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48.7</a:t>
            </a:r>
            <a:r>
              <a:rPr sz="1050" dirty="0">
                <a:solidFill>
                  <a:srgbClr val="000000"/>
                </a:solidFill>
                <a:latin typeface="Calibri"/>
                <a:cs typeface="Calibri"/>
              </a:rPr>
              <a:t>%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增长稳定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中国智能手机用户数将达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13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亿，渗透率几乎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100%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。印度的智能手机渗透率最低，只有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24%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，市场广阔</a:t>
            </a:r>
            <a:endParaRPr lang="en-US" altLang="zh-CN" sz="1050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0228" y="2761412"/>
            <a:ext cx="6871222" cy="42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8"/>
              </a:lnSpc>
            </a:pPr>
            <a:r>
              <a:rPr lang="en-US" altLang="zh-CN" sz="1050" b="1" dirty="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  <a:r>
              <a:rPr lang="zh-CN" altLang="en-US" sz="1050" b="1" dirty="0">
                <a:solidFill>
                  <a:srgbClr val="000000"/>
                </a:solidFill>
                <a:latin typeface="Calibri"/>
                <a:cs typeface="Calibri"/>
              </a:rPr>
              <a:t>年出货量将会在持续一段时间的下降后，迅速反弹</a:t>
            </a:r>
            <a:r>
              <a:rPr sz="1050" b="1" dirty="0">
                <a:solidFill>
                  <a:srgbClr val="000000"/>
                </a:solidFill>
                <a:latin typeface="DengXian"/>
                <a:cs typeface="DengXian"/>
              </a:rPr>
              <a:t>。</a:t>
            </a:r>
            <a:r>
              <a:rPr sz="1050" dirty="0" err="1">
                <a:solidFill>
                  <a:srgbClr val="000000"/>
                </a:solidFill>
                <a:latin typeface="DengXian"/>
                <a:cs typeface="DengXian"/>
              </a:rPr>
              <a:t>根据</a:t>
            </a:r>
            <a:r>
              <a:rPr lang="en-US" altLang="zh-CN" sz="1050" dirty="0" err="1">
                <a:solidFill>
                  <a:srgbClr val="000000"/>
                </a:solidFill>
                <a:latin typeface="DengXian"/>
                <a:cs typeface="DengXian"/>
              </a:rPr>
              <a:t>IDC</a:t>
            </a:r>
            <a:r>
              <a:rPr sz="1050" dirty="0" err="1">
                <a:solidFill>
                  <a:srgbClr val="000000"/>
                </a:solidFill>
                <a:latin typeface="DengXian"/>
                <a:cs typeface="DengXian"/>
              </a:rPr>
              <a:t>预测</a:t>
            </a:r>
            <a:r>
              <a:rPr sz="1050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认为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年智能手机市场将经历连续第三年的出货量下滑。 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DC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预计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年全球智能手机市场出货量将下滑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0.8%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，降至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13.9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亿部。不过其后会加速增长，预计到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2023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年智能手机出货量将达到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15.4</a:t>
            </a:r>
            <a:r>
              <a:rPr lang="zh-CN" altLang="en-US" sz="1050" dirty="0">
                <a:solidFill>
                  <a:srgbClr val="000000"/>
                </a:solidFill>
                <a:latin typeface="Calibri"/>
                <a:cs typeface="Calibri"/>
              </a:rPr>
              <a:t>亿部</a:t>
            </a:r>
            <a:endParaRPr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33F87152-DAB8-4097-A215-BAC8586D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4" y="3339790"/>
            <a:ext cx="3698674" cy="220800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2BA58D6-CDA1-45BE-BA96-36B38083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629" y="3339791"/>
            <a:ext cx="3652097" cy="217727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D7ACD6B-D0A8-4236-8FEB-EC43ECF3B5B1}"/>
              </a:ext>
            </a:extLst>
          </p:cNvPr>
          <p:cNvSpPr txBox="1"/>
          <p:nvPr/>
        </p:nvSpPr>
        <p:spPr>
          <a:xfrm>
            <a:off x="4003526" y="5662639"/>
            <a:ext cx="229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数据来源：艾瑞咨询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10800000" flipV="1">
            <a:off x="3228819" y="1291262"/>
            <a:ext cx="5721876" cy="2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智能手机市场群雄争霸</a:t>
            </a:r>
            <a:r>
              <a:rPr sz="2100" b="1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小米印度市场一骑绝尘</a:t>
            </a:r>
            <a:endParaRPr sz="2100" b="1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9101" y="2165012"/>
            <a:ext cx="5003832" cy="2603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7"/>
              </a:lnSpc>
            </a:pPr>
            <a:r>
              <a:rPr lang="zh-CN" altLang="en-US" sz="1200" b="1" dirty="0">
                <a:solidFill>
                  <a:srgbClr val="000000"/>
                </a:solidFill>
                <a:latin typeface="DengXian"/>
                <a:cs typeface="DengXian"/>
              </a:rPr>
              <a:t>地区差异显著，高度集中：</a:t>
            </a:r>
            <a:endParaRPr lang="en-US" altLang="zh-CN" sz="1200" b="1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endParaRPr lang="en-US" altLang="zh-CN" sz="1200" b="1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r>
              <a:rPr sz="1200" dirty="0" err="1">
                <a:solidFill>
                  <a:srgbClr val="000000"/>
                </a:solidFill>
                <a:latin typeface="DengXian"/>
                <a:cs typeface="DengXian"/>
              </a:rPr>
              <a:t>根据艾瑞咨询报告，在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智能手机不同地区的市场中</a:t>
            </a:r>
            <a:r>
              <a:rPr sz="1200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几家巨头所占份额及位次有明显差异，但总的来说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CR5&gt;50%,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高度集中于几所大型企业，并且市场集中度处于上升状态，中国及世界市场行业多足鼎立格局明显，并且差距逐渐拉大</a:t>
            </a:r>
            <a:endParaRPr lang="en-US" altLang="zh-CN" sz="120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在此格局下，小米在截止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2018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年底，在世界与中国市场的占有率分别增长到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8.1%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与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12%</a:t>
            </a:r>
          </a:p>
          <a:p>
            <a:pPr>
              <a:lnSpc>
                <a:spcPts val="1097"/>
              </a:lnSpc>
            </a:pPr>
            <a:endParaRPr lang="en-US" altLang="zh-CN" sz="120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r>
              <a:rPr lang="zh-CN" altLang="en-US" sz="1200" b="1" dirty="0">
                <a:solidFill>
                  <a:srgbClr val="000000"/>
                </a:solidFill>
                <a:latin typeface="DengXian"/>
                <a:cs typeface="DengXian"/>
              </a:rPr>
              <a:t>印度市场双巨头格局明显，两家占有率合计过半：</a:t>
            </a:r>
            <a:endParaRPr lang="en-US" altLang="zh-CN" sz="1200" b="1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endParaRPr lang="en-US" altLang="zh-CN" sz="1200" b="1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和世界与中国手机市场不同的是，印度手机市场两家外来公司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-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小米和三星在截止到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2018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年底合计占有率过半，并与之后的企业有加大差距；其中小米增长迅猛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2017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至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2018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年底占有率增加了</a:t>
            </a:r>
            <a:r>
              <a:rPr lang="en-US" altLang="zh-CN" sz="1200" dirty="0">
                <a:solidFill>
                  <a:srgbClr val="000000"/>
                </a:solidFill>
                <a:latin typeface="DengXian"/>
                <a:cs typeface="DengXian"/>
              </a:rPr>
              <a:t>9%</a:t>
            </a:r>
            <a:r>
              <a:rPr lang="zh-CN" altLang="en-US" sz="1200" dirty="0">
                <a:solidFill>
                  <a:srgbClr val="000000"/>
                </a:solidFill>
                <a:latin typeface="DengXian"/>
                <a:cs typeface="DengXian"/>
              </a:rPr>
              <a:t>，超过三星成为印度市场霸主</a:t>
            </a:r>
            <a:endParaRPr lang="en-US" altLang="zh-CN" sz="120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7"/>
              </a:lnSpc>
            </a:pPr>
            <a:endParaRPr lang="en-US" altLang="zh-CN" sz="120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287"/>
              </a:lnSpc>
              <a:spcBef>
                <a:spcPts val="640"/>
              </a:spcBef>
            </a:pPr>
            <a:endParaRPr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1285"/>
              </a:lnSpc>
              <a:spcBef>
                <a:spcPts val="606"/>
              </a:spcBef>
            </a:pPr>
            <a:endParaRPr sz="1200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A68D713-F0B7-4980-9F10-F640E6FC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5" y="922451"/>
            <a:ext cx="2775430" cy="154113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CD8A648-1FF0-4003-A3FC-E26854B1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75" y="2489821"/>
            <a:ext cx="2805410" cy="170318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9FB15A6-EA16-4445-80B2-4B333FF0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31" y="4228613"/>
            <a:ext cx="2842212" cy="170318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9D7471F-3CE4-416D-8879-417A30D6A6B7}"/>
              </a:ext>
            </a:extLst>
          </p:cNvPr>
          <p:cNvSpPr txBox="1"/>
          <p:nvPr/>
        </p:nvSpPr>
        <p:spPr>
          <a:xfrm>
            <a:off x="3617480" y="5565537"/>
            <a:ext cx="1682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数据来源：艾瑞咨询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6207" y="1233099"/>
            <a:ext cx="6578820" cy="2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7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千亿销售额消费级</a:t>
            </a:r>
            <a:r>
              <a:rPr lang="en-US" altLang="zh-CN" sz="2100" b="1" dirty="0">
                <a:solidFill>
                  <a:srgbClr val="000000"/>
                </a:solidFill>
                <a:latin typeface="DengXian"/>
                <a:cs typeface="DengXian"/>
              </a:rPr>
              <a:t>IoT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硬件市场增长迅猛</a:t>
            </a:r>
            <a:endParaRPr sz="2100" b="1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2093" y="1730194"/>
            <a:ext cx="6915913" cy="988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8"/>
              </a:lnSpc>
            </a:pP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全球和中国消费级</a:t>
            </a:r>
            <a:r>
              <a:rPr lang="en-US" altLang="zh-CN" sz="1050" b="1" dirty="0">
                <a:solidFill>
                  <a:srgbClr val="000000"/>
                </a:solidFill>
                <a:latin typeface="DengXian"/>
                <a:cs typeface="DengXian"/>
              </a:rPr>
              <a:t>IoT</a:t>
            </a: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销售额增长迅猛：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全球消费级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IoT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硬件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2015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年实现销售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3065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亿美元，销售金额截至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2017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年总数为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4859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亿美元，过去两年实现了</a:t>
            </a:r>
            <a:r>
              <a:rPr lang="en-US" altLang="zh-CN" sz="1050" dirty="0"/>
              <a:t>25.95%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的</a:t>
            </a:r>
            <a:r>
              <a:rPr lang="en-US" altLang="zh-CN" sz="1050" dirty="0">
                <a:solidFill>
                  <a:srgbClr val="000000"/>
                </a:solidFill>
                <a:latin typeface="Calibri"/>
                <a:cs typeface="Calibri"/>
              </a:rPr>
              <a:t>CAGR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，增长迅猛。</a:t>
            </a:r>
            <a:endParaRPr lang="en-US" altLang="zh-CN" sz="105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8"/>
              </a:lnSpc>
            </a:pP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并且根据艾瑞咨询预测，随着新技术的出现，消费级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IoT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数量将激增，预计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2020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年将达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153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一亿个</a:t>
            </a:r>
            <a:endParaRPr lang="en-US" altLang="zh-CN" sz="105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8"/>
              </a:lnSpc>
            </a:pPr>
            <a:endParaRPr lang="zh-CN" altLang="en-US" sz="105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8"/>
              </a:lnSpc>
            </a:pPr>
            <a:r>
              <a:rPr lang="en-US" altLang="zh-CN" sz="1050" b="1" dirty="0">
                <a:solidFill>
                  <a:srgbClr val="000000"/>
                </a:solidFill>
                <a:latin typeface="DengXian"/>
                <a:cs typeface="DengXian"/>
              </a:rPr>
              <a:t>2020</a:t>
            </a: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年线上食品消费交易金额有望超过</a:t>
            </a:r>
            <a:r>
              <a:rPr lang="en-US" altLang="zh-CN" sz="1050" b="1" dirty="0">
                <a:solidFill>
                  <a:srgbClr val="000000"/>
                </a:solidFill>
                <a:latin typeface="DengXian"/>
                <a:cs typeface="DengXian"/>
              </a:rPr>
              <a:t>5819.3</a:t>
            </a:r>
            <a:r>
              <a:rPr lang="zh-CN" altLang="en-US" sz="1050" b="1" dirty="0">
                <a:solidFill>
                  <a:srgbClr val="000000"/>
                </a:solidFill>
                <a:latin typeface="DengXian"/>
                <a:cs typeface="DengXian"/>
              </a:rPr>
              <a:t>亿元：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根据艾瑞咨询预测，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2018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-2020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年行业的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CAGR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为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26%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，预计到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2020 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年行业交易金额有望超过</a:t>
            </a:r>
            <a:r>
              <a:rPr lang="en-US" altLang="zh-CN" sz="1050" dirty="0">
                <a:solidFill>
                  <a:srgbClr val="000000"/>
                </a:solidFill>
                <a:latin typeface="DengXian"/>
                <a:cs typeface="DengXian"/>
              </a:rPr>
              <a:t>5819.3</a:t>
            </a:r>
            <a:r>
              <a:rPr lang="zh-CN" altLang="en-US" sz="1050" dirty="0">
                <a:solidFill>
                  <a:srgbClr val="000000"/>
                </a:solidFill>
                <a:latin typeface="DengXian"/>
                <a:cs typeface="DengXian"/>
              </a:rPr>
              <a:t>亿元</a:t>
            </a:r>
            <a:endParaRPr lang="en-US" altLang="zh-CN" sz="1050" dirty="0">
              <a:solidFill>
                <a:srgbClr val="000000"/>
              </a:solidFill>
              <a:latin typeface="DengXian"/>
              <a:cs typeface="DengXian"/>
            </a:endParaRPr>
          </a:p>
          <a:p>
            <a:pPr>
              <a:lnSpc>
                <a:spcPts val="1098"/>
              </a:lnSpc>
            </a:pPr>
            <a:endParaRPr lang="zh-CN" altLang="en-US" sz="1050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549B1A3-726F-4D4E-9410-AEF7476F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66" y="2595814"/>
            <a:ext cx="5071669" cy="301196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BD02A643-FD44-4789-8B7C-3EC495B96035}"/>
              </a:ext>
            </a:extLst>
          </p:cNvPr>
          <p:cNvSpPr txBox="1"/>
          <p:nvPr/>
        </p:nvSpPr>
        <p:spPr>
          <a:xfrm>
            <a:off x="3783091" y="5705532"/>
            <a:ext cx="229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数据来源：艾瑞咨询</a:t>
            </a:r>
          </a:p>
        </p:txBody>
      </p:sp>
    </p:spTree>
    <p:extLst>
      <p:ext uri="{BB962C8B-B14F-4D97-AF65-F5344CB8AC3E}">
        <p14:creationId xmlns:p14="http://schemas.microsoft.com/office/powerpoint/2010/main" val="49124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8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32204" y="1208328"/>
            <a:ext cx="6572250" cy="2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消费级</a:t>
            </a:r>
            <a:r>
              <a:rPr lang="en-US" altLang="zh-CN" sz="2100" b="1" dirty="0">
                <a:solidFill>
                  <a:srgbClr val="000000"/>
                </a:solidFill>
                <a:latin typeface="DengXian"/>
                <a:cs typeface="DengXian"/>
              </a:rPr>
              <a:t>IoT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市场行业领先</a:t>
            </a:r>
            <a:r>
              <a:rPr sz="2100" b="1" dirty="0">
                <a:solidFill>
                  <a:srgbClr val="000000"/>
                </a:solidFill>
                <a:latin typeface="DengXian"/>
                <a:cs typeface="DengXian"/>
              </a:rPr>
              <a:t>，</a:t>
            </a:r>
            <a:r>
              <a:rPr lang="zh-CN" altLang="en-US" sz="2100" b="1" dirty="0">
                <a:solidFill>
                  <a:srgbClr val="000000"/>
                </a:solidFill>
                <a:latin typeface="DengXian"/>
                <a:cs typeface="DengXian"/>
              </a:rPr>
              <a:t>市场竞争激烈</a:t>
            </a:r>
            <a:endParaRPr sz="2100" b="1" dirty="0">
              <a:solidFill>
                <a:srgbClr val="000000"/>
              </a:solidFill>
              <a:latin typeface="DengXian"/>
              <a:cs typeface="DengX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0640" y="1690942"/>
            <a:ext cx="5601369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7"/>
              </a:lnSpc>
            </a:pPr>
            <a:r>
              <a:rPr lang="zh-CN" altLang="en-US" sz="1200" b="1" dirty="0">
                <a:solidFill>
                  <a:srgbClr val="000000"/>
                </a:solidFill>
                <a:latin typeface="+mn-ea"/>
                <a:cs typeface="DengXian"/>
              </a:rPr>
              <a:t>小米在消费级</a:t>
            </a:r>
            <a:r>
              <a:rPr lang="en-US" altLang="zh-CN" sz="1200" b="1" dirty="0">
                <a:solidFill>
                  <a:srgbClr val="000000"/>
                </a:solidFill>
                <a:latin typeface="+mn-ea"/>
                <a:cs typeface="DengXian"/>
              </a:rPr>
              <a:t>IoT</a:t>
            </a:r>
            <a:r>
              <a:rPr lang="zh-CN" altLang="en-US" sz="1200" b="1" dirty="0">
                <a:solidFill>
                  <a:srgbClr val="000000"/>
                </a:solidFill>
                <a:latin typeface="+mn-ea"/>
                <a:cs typeface="DengXian"/>
              </a:rPr>
              <a:t>领域处于主导地位：</a:t>
            </a:r>
            <a:endParaRPr lang="en-US" altLang="zh-CN" sz="1200" b="1" dirty="0">
              <a:solidFill>
                <a:srgbClr val="000000"/>
              </a:solidFill>
              <a:latin typeface="+mn-ea"/>
              <a:cs typeface="DengXian"/>
            </a:endParaRPr>
          </a:p>
          <a:p>
            <a:pPr>
              <a:lnSpc>
                <a:spcPts val="1097"/>
              </a:lnSpc>
            </a:pPr>
            <a:endParaRPr lang="en-US" altLang="zh-CN" sz="1200" b="1" dirty="0">
              <a:solidFill>
                <a:srgbClr val="000000"/>
              </a:solidFill>
              <a:latin typeface="+mn-ea"/>
              <a:cs typeface="DengXian"/>
            </a:endParaRPr>
          </a:p>
          <a:p>
            <a:pPr>
              <a:lnSpc>
                <a:spcPts val="1097"/>
              </a:lnSpc>
            </a:pPr>
            <a:r>
              <a:rPr sz="1200" dirty="0" err="1">
                <a:solidFill>
                  <a:srgbClr val="000000"/>
                </a:solidFill>
                <a:latin typeface="+mn-ea"/>
                <a:cs typeface="DengXian"/>
              </a:rPr>
              <a:t>根据艾瑞咨询报告，在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消费级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  <a:cs typeface="DengXian"/>
              </a:rPr>
              <a:t>IoT</a:t>
            </a:r>
            <a:r>
              <a:rPr sz="1200" dirty="0" err="1">
                <a:solidFill>
                  <a:srgbClr val="000000"/>
                </a:solidFill>
                <a:latin typeface="+mn-ea"/>
                <a:cs typeface="DengXian"/>
              </a:rPr>
              <a:t>领域</a:t>
            </a:r>
            <a:r>
              <a:rPr sz="1200" dirty="0">
                <a:solidFill>
                  <a:srgbClr val="000000"/>
                </a:solidFill>
                <a:latin typeface="+mn-ea"/>
                <a:cs typeface="DengXian"/>
              </a:rPr>
              <a:t>，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小米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DengXian"/>
              </a:rPr>
              <a:t>2017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年占有率排名</a:t>
            </a:r>
            <a:r>
              <a:rPr sz="1200" dirty="0" err="1">
                <a:solidFill>
                  <a:srgbClr val="000000"/>
                </a:solidFill>
                <a:latin typeface="+mn-ea"/>
                <a:cs typeface="DengXian"/>
              </a:rPr>
              <a:t>第一</a:t>
            </a:r>
            <a:r>
              <a:rPr sz="1200" dirty="0">
                <a:solidFill>
                  <a:srgbClr val="000000"/>
                </a:solidFill>
                <a:latin typeface="+mn-ea"/>
                <a:cs typeface="DengXian"/>
              </a:rPr>
              <a:t>，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领先第二名近一倍的比例</a:t>
            </a:r>
            <a:endParaRPr sz="1200" dirty="0">
              <a:solidFill>
                <a:srgbClr val="000000"/>
              </a:solidFill>
              <a:latin typeface="+mn-ea"/>
              <a:cs typeface="Calibri"/>
            </a:endParaRPr>
          </a:p>
          <a:p>
            <a:pPr>
              <a:lnSpc>
                <a:spcPts val="1285"/>
              </a:lnSpc>
              <a:spcBef>
                <a:spcPts val="606"/>
              </a:spcBef>
            </a:pPr>
            <a:r>
              <a:rPr lang="zh-CN" altLang="en-US" sz="1200" b="1" dirty="0">
                <a:solidFill>
                  <a:srgbClr val="000000"/>
                </a:solidFill>
                <a:latin typeface="+mn-ea"/>
                <a:cs typeface="DengXian"/>
              </a:rPr>
              <a:t>消费级</a:t>
            </a:r>
            <a:r>
              <a:rPr lang="en-US" altLang="zh-CN" sz="1200" b="1" dirty="0">
                <a:solidFill>
                  <a:srgbClr val="000000"/>
                </a:solidFill>
                <a:latin typeface="+mn-ea"/>
                <a:cs typeface="DengXian"/>
              </a:rPr>
              <a:t>IoT</a:t>
            </a:r>
            <a:r>
              <a:rPr lang="zh-CN" altLang="en-US" sz="1200" b="1" dirty="0">
                <a:solidFill>
                  <a:srgbClr val="000000"/>
                </a:solidFill>
                <a:latin typeface="+mn-ea"/>
                <a:cs typeface="DengXian"/>
              </a:rPr>
              <a:t>领域集中度较小：</a:t>
            </a:r>
            <a:endParaRPr lang="en-US" altLang="zh-CN" sz="1200" b="1" dirty="0">
              <a:solidFill>
                <a:srgbClr val="000000"/>
              </a:solidFill>
              <a:latin typeface="+mn-ea"/>
              <a:cs typeface="DengXian"/>
            </a:endParaRPr>
          </a:p>
          <a:p>
            <a:pPr>
              <a:lnSpc>
                <a:spcPts val="1285"/>
              </a:lnSpc>
              <a:spcBef>
                <a:spcPts val="606"/>
              </a:spcBef>
            </a:pPr>
            <a:r>
              <a:rPr sz="1200" dirty="0">
                <a:solidFill>
                  <a:srgbClr val="000000"/>
                </a:solidFill>
                <a:latin typeface="+mn-ea"/>
                <a:cs typeface="DengXian"/>
              </a:rPr>
              <a:t>截至</a:t>
            </a:r>
            <a:r>
              <a:rPr sz="1200" dirty="0">
                <a:solidFill>
                  <a:srgbClr val="000000"/>
                </a:solidFill>
                <a:latin typeface="+mn-ea"/>
                <a:cs typeface="Calibri"/>
              </a:rPr>
              <a:t>201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Calibri"/>
              </a:rPr>
              <a:t>7</a:t>
            </a:r>
            <a:r>
              <a:rPr sz="1200" dirty="0">
                <a:solidFill>
                  <a:srgbClr val="000000"/>
                </a:solidFill>
                <a:latin typeface="+mn-ea"/>
                <a:cs typeface="DengXian"/>
              </a:rPr>
              <a:t>年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底排名前五公司</a:t>
            </a:r>
            <a:r>
              <a:rPr sz="1200" dirty="0" err="1">
                <a:solidFill>
                  <a:srgbClr val="000000"/>
                </a:solidFill>
                <a:latin typeface="+mn-ea"/>
                <a:cs typeface="DengXian"/>
              </a:rPr>
              <a:t>合计市占率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不足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DengXian"/>
              </a:rPr>
              <a:t>5</a:t>
            </a:r>
            <a:r>
              <a:rPr sz="1200" dirty="0">
                <a:solidFill>
                  <a:srgbClr val="000000"/>
                </a:solidFill>
                <a:latin typeface="+mn-ea"/>
                <a:cs typeface="Calibri"/>
              </a:rPr>
              <a:t>%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Calibri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DengXian"/>
              </a:rPr>
              <a:t>IOT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DengXian"/>
              </a:rPr>
              <a:t>行业公司虽排名第一，但是优势不明显，地位不稳固，当前竞争格局较为分散，小米面临激烈的市场竞争</a:t>
            </a:r>
            <a:endParaRPr sz="1200" dirty="0">
              <a:solidFill>
                <a:srgbClr val="000000"/>
              </a:solidFill>
              <a:latin typeface="+mn-ea"/>
              <a:cs typeface="DengXian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0E822EA-F423-4F8B-8C3C-59911338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11" y="3284485"/>
            <a:ext cx="4351299" cy="26221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CF951D0-50D3-4F73-9996-396B78F022AE}"/>
              </a:ext>
            </a:extLst>
          </p:cNvPr>
          <p:cNvSpPr txBox="1"/>
          <p:nvPr/>
        </p:nvSpPr>
        <p:spPr>
          <a:xfrm>
            <a:off x="7083256" y="5584929"/>
            <a:ext cx="229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数据来源：艾瑞咨询</a:t>
            </a:r>
          </a:p>
        </p:txBody>
      </p:sp>
    </p:spTree>
    <p:extLst>
      <p:ext uri="{BB962C8B-B14F-4D97-AF65-F5344CB8AC3E}">
        <p14:creationId xmlns:p14="http://schemas.microsoft.com/office/powerpoint/2010/main" val="282477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902</Words>
  <Application>Microsoft Office PowerPoint</Application>
  <PresentationFormat>全屏显示(4:3)</PresentationFormat>
  <Paragraphs>88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明远</dc:creator>
  <cp:lastModifiedBy>朱 明远</cp:lastModifiedBy>
  <cp:revision>56</cp:revision>
  <dcterms:created xsi:type="dcterms:W3CDTF">2019-05-21T07:41:07Z</dcterms:created>
  <dcterms:modified xsi:type="dcterms:W3CDTF">2019-05-29T11:42:51Z</dcterms:modified>
</cp:coreProperties>
</file>